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Nixie One"/>
      <p:regular r:id="rId36"/>
    </p:embeddedFont>
    <p:embeddedFont>
      <p:font typeface="Tahom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421FD3-07DD-4E2B-A8DD-697E4683598E}">
  <a:tblStyle styleId="{38421FD3-07DD-4E2B-A8DD-697E468359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Tahoma-regular.fntdata"/><Relationship Id="rId14" Type="http://schemas.openxmlformats.org/officeDocument/2006/relationships/slide" Target="slides/slide9.xml"/><Relationship Id="rId36" Type="http://schemas.openxmlformats.org/officeDocument/2006/relationships/font" Target="fonts/Nixie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Tahom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55d5dc2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55d5dc2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e27873e8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e27873e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4e01fac5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4e01fac5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e01fac5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4e01fac5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Paola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8a4fa780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48a4fa78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Rym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e2631fbf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e2631fbf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Rym, also talk about Test Plan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5dd8c76c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5dd8c76c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5dd8c76c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5dd8c76c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7" name="Google Shape;12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Rym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017bab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017bab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Andrew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1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017bab34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017bab34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55d5dc2e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55d5dc2e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5dd8c76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55dd8c76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55dd8c76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55dd8c76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5dd8c76c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5dd8c76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55dd8c76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55dd8c76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55dd8c76c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55dd8c76c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55d5dc2e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55d5dc2e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5dd8c76c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5dd8c76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Rym</a:t>
            </a:r>
            <a:endParaRPr sz="1200"/>
          </a:p>
        </p:txBody>
      </p:sp>
      <p:sp>
        <p:nvSpPr>
          <p:cNvPr id="1312" name="Google Shape;1312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Andrew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445fdc1f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Yay</a:t>
            </a:r>
            <a:endParaRPr sz="1200"/>
          </a:p>
        </p:txBody>
      </p:sp>
      <p:sp>
        <p:nvSpPr>
          <p:cNvPr id="1318" name="Google Shape;1318;g445fdc1f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Andrew</a:t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42d8556f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42d8556f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45ac35e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45ac35e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Paola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8aff151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48aff151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48aff151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48aff151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24075945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524075945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1243" y="66044"/>
            <a:ext cx="501894" cy="52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10800000">
            <a:off x="3698914" y="50516"/>
            <a:ext cx="1758133" cy="1523097"/>
            <a:chOff x="4088875" y="1431100"/>
            <a:chExt cx="3293000" cy="2852775"/>
          </a:xfrm>
        </p:grpSpPr>
        <p:sp>
          <p:nvSpPr>
            <p:cNvPr id="12" name="Google Shape;12;p2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69525" y="2990200"/>
              <a:ext cx="1307149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43451" y="2513049"/>
              <a:ext cx="1814525" cy="1770826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92100" y="2082948"/>
              <a:ext cx="2133749" cy="2163976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633226" y="1837676"/>
              <a:ext cx="2133749" cy="2163949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70201" y="1777174"/>
              <a:ext cx="2130376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07150" y="1713351"/>
              <a:ext cx="2130374" cy="2163949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749281" y="1653713"/>
              <a:ext cx="2130400" cy="2163976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777725" y="1592374"/>
              <a:ext cx="2130374" cy="2160601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28925" y="1431100"/>
              <a:ext cx="2120301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26374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23825" y="1431100"/>
              <a:ext cx="1995974" cy="1955624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705125" y="1431100"/>
              <a:ext cx="1629724" cy="1586001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"/>
          <p:cNvGrpSpPr/>
          <p:nvPr/>
        </p:nvGrpSpPr>
        <p:grpSpPr>
          <a:xfrm flipH="1" rot="10800000">
            <a:off x="3920312" y="3981676"/>
            <a:ext cx="1303377" cy="1127987"/>
            <a:chOff x="238125" y="1431100"/>
            <a:chExt cx="3296350" cy="2852775"/>
          </a:xfrm>
        </p:grpSpPr>
        <p:sp>
          <p:nvSpPr>
            <p:cNvPr id="64" name="Google Shape;64;p2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2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152" name="Google Shape;152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953" y="381641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260" y="957361"/>
            <a:ext cx="597802" cy="59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4057071" y="153939"/>
            <a:ext cx="1074505" cy="1212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"/>
          <p:cNvGrpSpPr/>
          <p:nvPr/>
        </p:nvGrpSpPr>
        <p:grpSpPr>
          <a:xfrm>
            <a:off x="4442184" y="4326083"/>
            <a:ext cx="247469" cy="392302"/>
            <a:chOff x="6718575" y="2318625"/>
            <a:chExt cx="256950" cy="407375"/>
          </a:xfrm>
        </p:grpSpPr>
        <p:sp>
          <p:nvSpPr>
            <p:cNvPr id="162" name="Google Shape;162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9363" y="-3631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74" name="Google Shape;174;p3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175" name="Google Shape;175;p3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176" name="Google Shape;176;p3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224" name="Google Shape;224;p3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3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3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6" name="Google Shape;316;p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2" name="Google Shape;3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581516" y="270176"/>
            <a:ext cx="914859" cy="1032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"/>
          <p:cNvGrpSpPr/>
          <p:nvPr/>
        </p:nvGrpSpPr>
        <p:grpSpPr>
          <a:xfrm>
            <a:off x="7981129" y="3891669"/>
            <a:ext cx="342882" cy="350068"/>
            <a:chOff x="3951850" y="2985350"/>
            <a:chExt cx="407950" cy="416500"/>
          </a:xfrm>
        </p:grpSpPr>
        <p:sp>
          <p:nvSpPr>
            <p:cNvPr id="325" name="Google Shape;325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8826078" y="3771310"/>
            <a:ext cx="247469" cy="392302"/>
            <a:chOff x="6718575" y="2318625"/>
            <a:chExt cx="256950" cy="407375"/>
          </a:xfrm>
        </p:grpSpPr>
        <p:sp>
          <p:nvSpPr>
            <p:cNvPr id="330" name="Google Shape;330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b="0" i="0" sz="36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340" name="Google Shape;340;p4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341" name="Google Shape;341;p4"/>
          <p:cNvGrpSpPr/>
          <p:nvPr/>
        </p:nvGrpSpPr>
        <p:grpSpPr>
          <a:xfrm flipH="1" rot="10800000">
            <a:off x="421029" y="1677114"/>
            <a:ext cx="2064711" cy="1788690"/>
            <a:chOff x="4088875" y="1431100"/>
            <a:chExt cx="3293000" cy="2852775"/>
          </a:xfrm>
        </p:grpSpPr>
        <p:sp>
          <p:nvSpPr>
            <p:cNvPr id="342" name="Google Shape;342;p4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394" name="Google Shape;394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4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403" name="Google Shape;403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4"/>
          <p:cNvGrpSpPr/>
          <p:nvPr/>
        </p:nvGrpSpPr>
        <p:grpSpPr>
          <a:xfrm flipH="1" rot="10800000">
            <a:off x="-88363" y="302262"/>
            <a:ext cx="1034724" cy="895486"/>
            <a:chOff x="238125" y="1431100"/>
            <a:chExt cx="3296350" cy="2852775"/>
          </a:xfrm>
        </p:grpSpPr>
        <p:sp>
          <p:nvSpPr>
            <p:cNvPr id="408" name="Google Shape;408;p4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4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4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496" name="Google Shape;496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2" name="Google Shape;50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277" y="968857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99" y="3232627"/>
            <a:ext cx="501894" cy="5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71" y="4398655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891922" y="1934244"/>
            <a:ext cx="1074505" cy="12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509" name="Google Shape;509;p5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10" name="Google Shape;510;p5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11" name="Google Shape;511;p5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512" name="Google Shape;512;p5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13" name="Google Shape;513;p5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565" name="Google Shape;565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9" name="Google Shape;5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470" y="-37241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"/>
          <p:cNvPicPr preferRelativeResize="0"/>
          <p:nvPr/>
        </p:nvPicPr>
        <p:blipFill rotWithShape="1">
          <a:blip r:embed="rId4">
            <a:alphaModFix/>
          </a:blip>
          <a:srcRect b="31032" l="0" r="0" t="0"/>
          <a:stretch/>
        </p:blipFill>
        <p:spPr>
          <a:xfrm>
            <a:off x="607708" y="279089"/>
            <a:ext cx="916057" cy="103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5"/>
          <p:cNvGrpSpPr/>
          <p:nvPr/>
        </p:nvGrpSpPr>
        <p:grpSpPr>
          <a:xfrm>
            <a:off x="104863" y="534178"/>
            <a:ext cx="247469" cy="392302"/>
            <a:chOff x="6718575" y="2318625"/>
            <a:chExt cx="256950" cy="407375"/>
          </a:xfrm>
        </p:grpSpPr>
        <p:sp>
          <p:nvSpPr>
            <p:cNvPr id="572" name="Google Shape;572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582" name="Google Shape;582;p6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583" name="Google Shape;583;p6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" name="Google Shape;634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635" name="Google Shape;635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6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640" name="Google Shape;640;p6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7" name="Google Shape;727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728" name="Google Shape;728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4" name="Google Shape;7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8479" y="-29173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627572" y="342599"/>
            <a:ext cx="871610" cy="983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6"/>
          <p:cNvGrpSpPr/>
          <p:nvPr/>
        </p:nvGrpSpPr>
        <p:grpSpPr>
          <a:xfrm>
            <a:off x="8067196" y="3984019"/>
            <a:ext cx="247469" cy="392302"/>
            <a:chOff x="6718575" y="2318625"/>
            <a:chExt cx="256950" cy="407375"/>
          </a:xfrm>
        </p:grpSpPr>
        <p:sp>
          <p:nvSpPr>
            <p:cNvPr id="739" name="Google Shape;739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grpSp>
        <p:nvGrpSpPr>
          <p:cNvPr id="749" name="Google Shape;749;p7"/>
          <p:cNvGrpSpPr/>
          <p:nvPr/>
        </p:nvGrpSpPr>
        <p:grpSpPr>
          <a:xfrm flipH="1" rot="10800000">
            <a:off x="411207" y="245768"/>
            <a:ext cx="1322798" cy="1145960"/>
            <a:chOff x="4088875" y="1431100"/>
            <a:chExt cx="3293000" cy="2852775"/>
          </a:xfrm>
        </p:grpSpPr>
        <p:sp>
          <p:nvSpPr>
            <p:cNvPr id="750" name="Google Shape;750;p7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802" name="Google Shape;802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7"/>
          <p:cNvGrpSpPr/>
          <p:nvPr/>
        </p:nvGrpSpPr>
        <p:grpSpPr>
          <a:xfrm flipH="1" rot="10800000">
            <a:off x="7663687" y="3682712"/>
            <a:ext cx="1034724" cy="895486"/>
            <a:chOff x="238125" y="1431100"/>
            <a:chExt cx="3296350" cy="2852775"/>
          </a:xfrm>
        </p:grpSpPr>
        <p:sp>
          <p:nvSpPr>
            <p:cNvPr id="807" name="Google Shape;807;p7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9" name="Google Shape;889;p7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4" name="Google Shape;894;p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895" name="Google Shape;895;p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1" name="Google Shape;90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7777" y="-35992"/>
            <a:ext cx="518175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0" y="1217877"/>
            <a:ext cx="378505" cy="39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207" y="3081195"/>
            <a:ext cx="410963" cy="41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"/>
          <p:cNvPicPr preferRelativeResize="0"/>
          <p:nvPr/>
        </p:nvPicPr>
        <p:blipFill rotWithShape="1">
          <a:blip r:embed="rId5">
            <a:alphaModFix/>
          </a:blip>
          <a:srcRect b="31032" l="0" r="0" t="0"/>
          <a:stretch/>
        </p:blipFill>
        <p:spPr>
          <a:xfrm>
            <a:off x="614671" y="320002"/>
            <a:ext cx="893927" cy="1008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7"/>
          <p:cNvGrpSpPr/>
          <p:nvPr/>
        </p:nvGrpSpPr>
        <p:grpSpPr>
          <a:xfrm>
            <a:off x="8061706" y="3951668"/>
            <a:ext cx="247469" cy="392302"/>
            <a:chOff x="6718575" y="2318625"/>
            <a:chExt cx="256950" cy="407375"/>
          </a:xfrm>
        </p:grpSpPr>
        <p:sp>
          <p:nvSpPr>
            <p:cNvPr id="906" name="Google Shape;906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8"/>
          <p:cNvGrpSpPr/>
          <p:nvPr/>
        </p:nvGrpSpPr>
        <p:grpSpPr>
          <a:xfrm flipH="1" rot="10800000">
            <a:off x="316371" y="178888"/>
            <a:ext cx="1088337" cy="942842"/>
            <a:chOff x="4088875" y="1431100"/>
            <a:chExt cx="3293000" cy="2852775"/>
          </a:xfrm>
        </p:grpSpPr>
        <p:sp>
          <p:nvSpPr>
            <p:cNvPr id="916" name="Google Shape;916;p8"/>
            <p:cNvSpPr/>
            <p:nvPr/>
          </p:nvSpPr>
          <p:spPr>
            <a:xfrm>
              <a:off x="483147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4697075" y="3907525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4566025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4434975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4300575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4169525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4088875" y="2822200"/>
              <a:ext cx="1481875" cy="1461675"/>
            </a:xfrm>
            <a:custGeom>
              <a:rect b="b" l="l" r="r" t="t"/>
              <a:pathLst>
                <a:path extrusionOk="0" h="58467" w="59275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4102325" y="2761700"/>
              <a:ext cx="1565875" cy="1522175"/>
            </a:xfrm>
            <a:custGeom>
              <a:rect b="b" l="l" r="r" t="t"/>
              <a:pathLst>
                <a:path extrusionOk="0" h="60887" w="62635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4139275" y="2697875"/>
              <a:ext cx="1626375" cy="1586000"/>
            </a:xfrm>
            <a:custGeom>
              <a:rect b="b" l="l" r="r" t="t"/>
              <a:pathLst>
                <a:path extrusionOk="0" h="63440" w="65055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172900" y="2637375"/>
              <a:ext cx="1690175" cy="1646500"/>
            </a:xfrm>
            <a:custGeom>
              <a:rect b="b" l="l" r="r" t="t"/>
              <a:pathLst>
                <a:path extrusionOk="0" h="65860" w="67607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209850" y="2576900"/>
              <a:ext cx="1750675" cy="1706975"/>
            </a:xfrm>
            <a:custGeom>
              <a:rect b="b" l="l" r="r" t="t"/>
              <a:pathLst>
                <a:path extrusionOk="0" h="68279" w="70027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243450" y="2513050"/>
              <a:ext cx="1814525" cy="1770825"/>
            </a:xfrm>
            <a:custGeom>
              <a:rect b="b" l="l" r="r" t="t"/>
              <a:pathLst>
                <a:path extrusionOk="0" h="70833" w="72581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280425" y="2452575"/>
              <a:ext cx="1875000" cy="1831300"/>
            </a:xfrm>
            <a:custGeom>
              <a:rect b="b" l="l" r="r" t="t"/>
              <a:pathLst>
                <a:path extrusionOk="0" h="73252" w="7500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4314025" y="2392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4350975" y="232825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4384575" y="2267775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4421550" y="2207275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4458500" y="2146800"/>
              <a:ext cx="2130375" cy="2137075"/>
            </a:xfrm>
            <a:custGeom>
              <a:rect b="b" l="l" r="r" t="t"/>
              <a:pathLst>
                <a:path extrusionOk="0" h="85483" w="85215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4492100" y="2082950"/>
              <a:ext cx="2133750" cy="2163975"/>
            </a:xfrm>
            <a:custGeom>
              <a:rect b="b" l="l" r="r" t="t"/>
              <a:pathLst>
                <a:path extrusionOk="0" h="86559" w="8535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4529075" y="2022475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4562675" y="1962000"/>
              <a:ext cx="2133725" cy="2160600"/>
            </a:xfrm>
            <a:custGeom>
              <a:rect b="b" l="l" r="r" t="t"/>
              <a:pathLst>
                <a:path extrusionOk="0" h="86424" w="85349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4599625" y="1898150"/>
              <a:ext cx="2130375" cy="2163975"/>
            </a:xfrm>
            <a:custGeom>
              <a:rect b="b" l="l" r="r" t="t"/>
              <a:pathLst>
                <a:path extrusionOk="0" h="86559" w="85215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4633225" y="1837675"/>
              <a:ext cx="2133750" cy="2163950"/>
            </a:xfrm>
            <a:custGeom>
              <a:rect b="b" l="l" r="r" t="t"/>
              <a:pathLst>
                <a:path extrusionOk="0" h="86558" w="8535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4670200" y="1777175"/>
              <a:ext cx="2130375" cy="2160625"/>
            </a:xfrm>
            <a:custGeom>
              <a:rect b="b" l="l" r="r" t="t"/>
              <a:pathLst>
                <a:path extrusionOk="0" h="86425" w="85215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4707150" y="1713350"/>
              <a:ext cx="2130375" cy="2163950"/>
            </a:xfrm>
            <a:custGeom>
              <a:rect b="b" l="l" r="r" t="t"/>
              <a:pathLst>
                <a:path extrusionOk="0" h="86558" w="85215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4740750" y="16528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4777725" y="1592375"/>
              <a:ext cx="2130375" cy="2160600"/>
            </a:xfrm>
            <a:custGeom>
              <a:rect b="b" l="l" r="r" t="t"/>
              <a:pathLst>
                <a:path extrusionOk="0" h="86424" w="85215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4811325" y="1531900"/>
              <a:ext cx="2133750" cy="2160600"/>
            </a:xfrm>
            <a:custGeom>
              <a:rect b="b" l="l" r="r" t="t"/>
              <a:pathLst>
                <a:path extrusionOk="0" h="86424" w="8535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4848275" y="1468050"/>
              <a:ext cx="2130400" cy="2163975"/>
            </a:xfrm>
            <a:custGeom>
              <a:rect b="b" l="l" r="r" t="t"/>
              <a:pathLst>
                <a:path extrusionOk="0" h="86559" w="85216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4881875" y="1431100"/>
              <a:ext cx="2133750" cy="2140425"/>
            </a:xfrm>
            <a:custGeom>
              <a:rect b="b" l="l" r="r" t="t"/>
              <a:pathLst>
                <a:path extrusionOk="0" h="85617" w="8535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4928925" y="1431100"/>
              <a:ext cx="2120300" cy="2076600"/>
            </a:xfrm>
            <a:custGeom>
              <a:rect b="b" l="l" r="r" t="t"/>
              <a:pathLst>
                <a:path extrusionOk="0" h="83064" w="84812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5026375" y="1431100"/>
              <a:ext cx="2059825" cy="2016100"/>
            </a:xfrm>
            <a:custGeom>
              <a:rect b="b" l="l" r="r" t="t"/>
              <a:pathLst>
                <a:path extrusionOk="0" h="80644" w="82393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5123825" y="1431100"/>
              <a:ext cx="1995975" cy="1955625"/>
            </a:xfrm>
            <a:custGeom>
              <a:rect b="b" l="l" r="r" t="t"/>
              <a:pathLst>
                <a:path extrusionOk="0" h="78225" w="79839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5221275" y="1431100"/>
              <a:ext cx="1935475" cy="1891775"/>
            </a:xfrm>
            <a:custGeom>
              <a:rect b="b" l="l" r="r" t="t"/>
              <a:pathLst>
                <a:path extrusionOk="0" h="75671" w="77419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5318700" y="1431100"/>
              <a:ext cx="1875025" cy="1831300"/>
            </a:xfrm>
            <a:custGeom>
              <a:rect b="b" l="l" r="r" t="t"/>
              <a:pathLst>
                <a:path extrusionOk="0" h="73252" w="75001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5416150" y="1431100"/>
              <a:ext cx="1811175" cy="1770825"/>
            </a:xfrm>
            <a:custGeom>
              <a:rect b="b" l="l" r="r" t="t"/>
              <a:pathLst>
                <a:path extrusionOk="0" h="70833" w="72447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5510250" y="1431100"/>
              <a:ext cx="1754025" cy="1706975"/>
            </a:xfrm>
            <a:custGeom>
              <a:rect b="b" l="l" r="r" t="t"/>
              <a:pathLst>
                <a:path extrusionOk="0" h="68279" w="70161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607675" y="1431100"/>
              <a:ext cx="1690200" cy="1646500"/>
            </a:xfrm>
            <a:custGeom>
              <a:rect b="b" l="l" r="r" t="t"/>
              <a:pathLst>
                <a:path extrusionOk="0" h="65860" w="67608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5705125" y="1431100"/>
              <a:ext cx="1629725" cy="1586000"/>
            </a:xfrm>
            <a:custGeom>
              <a:rect b="b" l="l" r="r" t="t"/>
              <a:pathLst>
                <a:path extrusionOk="0" h="63440" w="65189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5802575" y="1431100"/>
              <a:ext cx="1565875" cy="1525525"/>
            </a:xfrm>
            <a:custGeom>
              <a:rect b="b" l="l" r="r" t="t"/>
              <a:pathLst>
                <a:path extrusionOk="0" h="61021" w="62635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5900025" y="1431100"/>
              <a:ext cx="1481850" cy="1461675"/>
            </a:xfrm>
            <a:custGeom>
              <a:rect b="b" l="l" r="r" t="t"/>
              <a:pathLst>
                <a:path extrusionOk="0" h="58467" w="59274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5997475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094900" y="1431100"/>
              <a:ext cx="1075300" cy="1065175"/>
            </a:xfrm>
            <a:custGeom>
              <a:rect b="b" l="l" r="r" t="t"/>
              <a:pathLst>
                <a:path extrusionOk="0" h="42607" w="43012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189000" y="1431100"/>
              <a:ext cx="850150" cy="836700"/>
            </a:xfrm>
            <a:custGeom>
              <a:rect b="b" l="l" r="r" t="t"/>
              <a:pathLst>
                <a:path extrusionOk="0" h="33468" w="34006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286450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3900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481325" y="1431100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8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8"/>
          <p:cNvGrpSpPr/>
          <p:nvPr/>
        </p:nvGrpSpPr>
        <p:grpSpPr>
          <a:xfrm flipH="1" rot="10800000">
            <a:off x="8218343" y="4123089"/>
            <a:ext cx="685311" cy="593092"/>
            <a:chOff x="238125" y="1431100"/>
            <a:chExt cx="3296350" cy="2852775"/>
          </a:xfrm>
        </p:grpSpPr>
        <p:sp>
          <p:nvSpPr>
            <p:cNvPr id="968" name="Google Shape;968;p8"/>
            <p:cNvSpPr/>
            <p:nvPr/>
          </p:nvSpPr>
          <p:spPr>
            <a:xfrm>
              <a:off x="980725" y="4136025"/>
              <a:ext cx="157950" cy="147850"/>
            </a:xfrm>
            <a:custGeom>
              <a:rect b="b" l="l" r="r" t="t"/>
              <a:pathLst>
                <a:path extrusionOk="0" h="5914" w="6318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849675" y="3907525"/>
              <a:ext cx="386425" cy="376350"/>
            </a:xfrm>
            <a:custGeom>
              <a:rect b="b" l="l" r="r" t="t"/>
              <a:pathLst>
                <a:path extrusionOk="0" h="15054" w="15457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715250" y="3675675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584200" y="3447175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449800" y="3218700"/>
              <a:ext cx="1078650" cy="1065175"/>
            </a:xfrm>
            <a:custGeom>
              <a:rect b="b" l="l" r="r" t="t"/>
              <a:pathLst>
                <a:path extrusionOk="0" h="42607" w="43146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318750" y="2990200"/>
              <a:ext cx="1307150" cy="1293675"/>
            </a:xfrm>
            <a:custGeom>
              <a:rect b="b" l="l" r="r" t="t"/>
              <a:pathLst>
                <a:path extrusionOk="0" h="51747" w="52286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128650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238125" y="28222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13839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251550" y="2761700"/>
              <a:ext cx="779600" cy="840075"/>
            </a:xfrm>
            <a:custGeom>
              <a:rect b="b" l="l" r="r" t="t"/>
              <a:pathLst>
                <a:path extrusionOk="0" h="33603" w="31184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288525" y="2697875"/>
              <a:ext cx="608200" cy="675400"/>
            </a:xfrm>
            <a:custGeom>
              <a:rect b="b" l="l" r="r" t="t"/>
              <a:pathLst>
                <a:path extrusionOk="0" h="27016" w="24328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14813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157882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322125" y="2637375"/>
              <a:ext cx="443550" cy="504050"/>
            </a:xfrm>
            <a:custGeom>
              <a:rect b="b" l="l" r="r" t="t"/>
              <a:pathLst>
                <a:path extrusionOk="0" h="20162" w="17742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59075" y="2576900"/>
              <a:ext cx="275575" cy="336050"/>
            </a:xfrm>
            <a:custGeom>
              <a:rect b="b" l="l" r="r" t="t"/>
              <a:pathLst>
                <a:path extrusionOk="0" h="13442" w="11023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167627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392675" y="2513050"/>
              <a:ext cx="275575" cy="309175"/>
            </a:xfrm>
            <a:custGeom>
              <a:rect b="b" l="l" r="r" t="t"/>
              <a:pathLst>
                <a:path extrusionOk="0" h="12367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1773725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429650" y="24525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1871150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1965250" y="396465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466600" y="23921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206270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500200" y="23282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537175" y="22677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2160150" y="396465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570775" y="22072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2257575" y="396465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2355025" y="3964650"/>
              <a:ext cx="383100" cy="319225"/>
            </a:xfrm>
            <a:custGeom>
              <a:rect b="b" l="l" r="r" t="t"/>
              <a:pathLst>
                <a:path extrusionOk="0" h="12769" w="15324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07725" y="214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2452475" y="3941125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41325" y="208295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78300" y="20224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2533125" y="3877275"/>
              <a:ext cx="275550" cy="309175"/>
            </a:xfrm>
            <a:custGeom>
              <a:rect b="b" l="l" r="r" t="t"/>
              <a:pathLst>
                <a:path extrusionOk="0" h="12367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2570075" y="38168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11900" y="19620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2603675" y="37563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748850" y="18981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640650" y="36924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785825" y="18376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677600" y="36320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819425" y="177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711200" y="35715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856375" y="1713350"/>
              <a:ext cx="275575" cy="309150"/>
            </a:xfrm>
            <a:custGeom>
              <a:rect b="b" l="l" r="r" t="t"/>
              <a:pathLst>
                <a:path extrusionOk="0" h="12366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890000" y="165285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2748175" y="35110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2781775" y="34471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926950" y="15923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960550" y="1531900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2818725" y="33867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997525" y="1468050"/>
              <a:ext cx="322600" cy="305800"/>
            </a:xfrm>
            <a:custGeom>
              <a:rect b="b" l="l" r="r" t="t"/>
              <a:pathLst>
                <a:path extrusionOk="0" h="12232" w="12904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2852325" y="3326225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034475" y="1431100"/>
              <a:ext cx="383075" cy="319225"/>
            </a:xfrm>
            <a:custGeom>
              <a:rect b="b" l="l" r="r" t="t"/>
              <a:pathLst>
                <a:path extrusionOk="0" h="12769" w="15323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2889300" y="32623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0781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2926250" y="3201900"/>
              <a:ext cx="272200" cy="305800"/>
            </a:xfrm>
            <a:custGeom>
              <a:rect b="b" l="l" r="r" t="t"/>
              <a:pathLst>
                <a:path extrusionOk="0" h="12232" w="10888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17560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2959850" y="31414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2996825" y="3077575"/>
              <a:ext cx="275550" cy="309150"/>
            </a:xfrm>
            <a:custGeom>
              <a:rect b="b" l="l" r="r" t="t"/>
              <a:pathLst>
                <a:path extrusionOk="0" h="12366" w="11022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2730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37050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030425" y="301707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467950" y="1431100"/>
              <a:ext cx="433475" cy="319225"/>
            </a:xfrm>
            <a:custGeom>
              <a:rect b="b" l="l" r="r" t="t"/>
              <a:pathLst>
                <a:path extrusionOk="0" h="12769" w="17339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3067375" y="2956600"/>
              <a:ext cx="275575" cy="305800"/>
            </a:xfrm>
            <a:custGeom>
              <a:rect b="b" l="l" r="r" t="t"/>
              <a:pathLst>
                <a:path extrusionOk="0" h="12232" w="11023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15653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3101000" y="2896125"/>
              <a:ext cx="275550" cy="305800"/>
            </a:xfrm>
            <a:custGeom>
              <a:rect b="b" l="l" r="r" t="t"/>
              <a:pathLst>
                <a:path extrusionOk="0" h="12232" w="11022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3137950" y="2802025"/>
              <a:ext cx="275550" cy="336050"/>
            </a:xfrm>
            <a:custGeom>
              <a:rect b="b" l="l" r="r" t="t"/>
              <a:pathLst>
                <a:path extrusionOk="0" h="13442" w="11022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66282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3006900" y="2573550"/>
              <a:ext cx="440200" cy="504050"/>
            </a:xfrm>
            <a:custGeom>
              <a:rect b="b" l="l" r="r" t="t"/>
              <a:pathLst>
                <a:path extrusionOk="0" h="20162" w="17608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1760275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854350" y="1431100"/>
              <a:ext cx="436850" cy="319225"/>
            </a:xfrm>
            <a:custGeom>
              <a:rect b="b" l="l" r="r" t="t"/>
              <a:pathLst>
                <a:path extrusionOk="0" h="12769" w="17474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2872500" y="2345050"/>
              <a:ext cx="611575" cy="672050"/>
            </a:xfrm>
            <a:custGeom>
              <a:rect b="b" l="l" r="r" t="t"/>
              <a:pathLst>
                <a:path extrusionOk="0" h="26882" w="24463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2741450" y="2113200"/>
              <a:ext cx="779575" cy="843425"/>
            </a:xfrm>
            <a:custGeom>
              <a:rect b="b" l="l" r="r" t="t"/>
              <a:pathLst>
                <a:path extrusionOk="0" h="33737" w="31183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195180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2049250" y="1431100"/>
              <a:ext cx="433500" cy="319225"/>
            </a:xfrm>
            <a:custGeom>
              <a:rect b="b" l="l" r="r" t="t"/>
              <a:pathLst>
                <a:path extrusionOk="0" h="12769" w="1734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2610400" y="1884700"/>
              <a:ext cx="924075" cy="1008075"/>
            </a:xfrm>
            <a:custGeom>
              <a:rect b="b" l="l" r="r" t="t"/>
              <a:pathLst>
                <a:path extrusionOk="0" h="40323" w="36963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2146700" y="1431100"/>
              <a:ext cx="1307125" cy="1297025"/>
            </a:xfrm>
            <a:custGeom>
              <a:rect b="b" l="l" r="r" t="t"/>
              <a:pathLst>
                <a:path extrusionOk="0" h="51881" w="52285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2244150" y="1431100"/>
              <a:ext cx="1075275" cy="1065175"/>
            </a:xfrm>
            <a:custGeom>
              <a:rect b="b" l="l" r="r" t="t"/>
              <a:pathLst>
                <a:path extrusionOk="0" h="42607" w="43011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2341575" y="1431100"/>
              <a:ext cx="846800" cy="836700"/>
            </a:xfrm>
            <a:custGeom>
              <a:rect b="b" l="l" r="r" t="t"/>
              <a:pathLst>
                <a:path extrusionOk="0" h="33468" w="33872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2439025" y="1431100"/>
              <a:ext cx="618300" cy="608200"/>
            </a:xfrm>
            <a:custGeom>
              <a:rect b="b" l="l" r="r" t="t"/>
              <a:pathLst>
                <a:path extrusionOk="0" h="24328" w="24732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2533125" y="1431100"/>
              <a:ext cx="389800" cy="376350"/>
            </a:xfrm>
            <a:custGeom>
              <a:rect b="b" l="l" r="r" t="t"/>
              <a:pathLst>
                <a:path extrusionOk="0" h="15054" w="15592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630575" y="1431100"/>
              <a:ext cx="161300" cy="147850"/>
            </a:xfrm>
            <a:custGeom>
              <a:rect b="b" l="l" r="r" t="t"/>
              <a:pathLst>
                <a:path extrusionOk="0" h="5914" w="6452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8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8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8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8"/>
          <p:cNvPicPr preferRelativeResize="0"/>
          <p:nvPr/>
        </p:nvPicPr>
        <p:blipFill rotWithShape="1">
          <a:blip r:embed="rId2">
            <a:alphaModFix/>
          </a:blip>
          <a:srcRect b="31032" l="0" r="0" t="0"/>
          <a:stretch/>
        </p:blipFill>
        <p:spPr>
          <a:xfrm>
            <a:off x="496669" y="235871"/>
            <a:ext cx="708522" cy="799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8"/>
          <p:cNvSpPr/>
          <p:nvPr/>
        </p:nvSpPr>
        <p:spPr>
          <a:xfrm>
            <a:off x="1418723" y="83785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6" name="Google Shape;1056;p8"/>
          <p:cNvGrpSpPr/>
          <p:nvPr/>
        </p:nvGrpSpPr>
        <p:grpSpPr>
          <a:xfrm>
            <a:off x="8423195" y="4261410"/>
            <a:ext cx="280482" cy="332772"/>
            <a:chOff x="5241175" y="4959100"/>
            <a:chExt cx="539775" cy="517775"/>
          </a:xfrm>
        </p:grpSpPr>
        <p:sp>
          <p:nvSpPr>
            <p:cNvPr id="1057" name="Google Shape;1057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3" name="Google Shape;10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2" y="946565"/>
            <a:ext cx="390342" cy="390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4" name="Google Shape;1064;p8"/>
          <p:cNvGrpSpPr/>
          <p:nvPr/>
        </p:nvGrpSpPr>
        <p:grpSpPr>
          <a:xfrm>
            <a:off x="8866870" y="4543782"/>
            <a:ext cx="247469" cy="392302"/>
            <a:chOff x="6718575" y="2318625"/>
            <a:chExt cx="256950" cy="407375"/>
          </a:xfrm>
        </p:grpSpPr>
        <p:sp>
          <p:nvSpPr>
            <p:cNvPr id="1065" name="Google Shape;1065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076" name="Google Shape;107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5200"/>
              <a:buFont typeface="Nixie One"/>
              <a:buNone/>
              <a:defRPr b="0" i="0" sz="5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079" name="Google Shape;1079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800"/>
              <a:buFont typeface="Muli"/>
              <a:buNone/>
              <a:defRPr b="0" i="0" sz="28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80" name="Google Shape;108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23lOtuc2agro6aVnJTlNUOi3Wmk7g6Ug/view" TargetMode="External"/><Relationship Id="rId4" Type="http://schemas.openxmlformats.org/officeDocument/2006/relationships/hyperlink" Target="http://drive.google.com/file/d/123lOtuc2agro6aVnJTlNUOi3Wmk7g6Ug/view" TargetMode="External"/><Relationship Id="rId5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"/>
          <p:cNvSpPr txBox="1"/>
          <p:nvPr>
            <p:ph type="ctrTitle"/>
          </p:nvPr>
        </p:nvSpPr>
        <p:spPr>
          <a:xfrm>
            <a:off x="-718774" y="1652075"/>
            <a:ext cx="10554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1" lang="en-US" sz="3600"/>
              <a:t>Team 16 </a:t>
            </a:r>
            <a:endParaRPr b="1" sz="3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1" lang="en-US" sz="3600" u="none" cap="none" strike="noStrike">
                <a:solidFill>
                  <a:srgbClr val="19BBD5"/>
                </a:solidFill>
              </a:rPr>
              <a:t>Knuckles, The Robotic Arm</a:t>
            </a:r>
            <a:endParaRPr b="1" sz="3600" u="none" cap="none" strike="noStrike">
              <a:solidFill>
                <a:srgbClr val="19BBD5"/>
              </a:solidFill>
            </a:endParaRPr>
          </a:p>
        </p:txBody>
      </p:sp>
      <p:sp>
        <p:nvSpPr>
          <p:cNvPr id="1086" name="Google Shape;1086;p11"/>
          <p:cNvSpPr txBox="1"/>
          <p:nvPr>
            <p:ph type="ctrTitle"/>
          </p:nvPr>
        </p:nvSpPr>
        <p:spPr>
          <a:xfrm>
            <a:off x="797726" y="2753825"/>
            <a:ext cx="7521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</a:pPr>
            <a:r>
              <a:rPr b="0" i="0" lang="en-US" sz="1600" u="none" cap="none" strike="noStrik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Andrew Blanchard (Team Leader), Matthew </a:t>
            </a:r>
            <a:r>
              <a:rPr lang="en-US" sz="1600">
                <a:solidFill>
                  <a:srgbClr val="C6DAEC"/>
                </a:solidFill>
              </a:rPr>
              <a:t>van Zuilekom</a:t>
            </a:r>
            <a:r>
              <a:rPr b="0" i="0" lang="en-US" sz="1600" u="none" cap="none" strike="noStrik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,                    Rym Benchaabane, Paola Hernandez</a:t>
            </a:r>
            <a:endParaRPr b="0" i="0" sz="1600" u="none" cap="none" strike="noStrike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87" name="Google Shape;1087;p11"/>
          <p:cNvSpPr txBox="1"/>
          <p:nvPr/>
        </p:nvSpPr>
        <p:spPr>
          <a:xfrm>
            <a:off x="48475" y="10825"/>
            <a:ext cx="28629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3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ECE 433</a:t>
            </a: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6</a:t>
            </a:r>
            <a:r>
              <a:rPr i="0" lang="en-US" sz="1300" u="none" cap="none" strike="noStrik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: ECE Design II</a:t>
            </a:r>
            <a:endParaRPr i="0" sz="1300" u="none" cap="none" strike="noStrike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Faculty: Dr. Dmitri Litvinov </a:t>
            </a:r>
            <a:endParaRPr sz="13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Faculty Advisor: Dr. Becker</a:t>
            </a:r>
            <a:endParaRPr sz="13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8" name="Google Shape;1088;p11"/>
          <p:cNvSpPr txBox="1"/>
          <p:nvPr/>
        </p:nvSpPr>
        <p:spPr>
          <a:xfrm>
            <a:off x="2999150" y="2675825"/>
            <a:ext cx="3428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Sponsored by IEEE UH Makers</a:t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9" name="Google Shape;1089;p11"/>
          <p:cNvSpPr txBox="1"/>
          <p:nvPr/>
        </p:nvSpPr>
        <p:spPr>
          <a:xfrm>
            <a:off x="6710275" y="87013"/>
            <a:ext cx="24645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Tuesday, April 2nd 2019</a:t>
            </a:r>
            <a:endParaRPr i="0" sz="1300" u="none" cap="none" strike="noStrike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0"/>
          <p:cNvSpPr txBox="1"/>
          <p:nvPr>
            <p:ph type="title"/>
          </p:nvPr>
        </p:nvSpPr>
        <p:spPr>
          <a:xfrm>
            <a:off x="2538200" y="13515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Voice Commands </a:t>
            </a:r>
            <a:endParaRPr/>
          </a:p>
        </p:txBody>
      </p:sp>
      <p:sp>
        <p:nvSpPr>
          <p:cNvPr id="1153" name="Google Shape;1153;p20"/>
          <p:cNvSpPr txBox="1"/>
          <p:nvPr>
            <p:ph idx="1" type="body"/>
          </p:nvPr>
        </p:nvSpPr>
        <p:spPr>
          <a:xfrm>
            <a:off x="811600" y="1242775"/>
            <a:ext cx="49950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28A4DC"/>
                </a:solidFill>
              </a:rPr>
              <a:t>From Workspace to Knuckles</a:t>
            </a:r>
            <a:endParaRPr b="1">
              <a:solidFill>
                <a:srgbClr val="28A4D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"Pick up"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28A4DC"/>
                </a:solidFill>
              </a:rPr>
              <a:t>From Workspace to User</a:t>
            </a:r>
            <a:endParaRPr b="1">
              <a:solidFill>
                <a:srgbClr val="28A4D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"Hand me"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"Give me"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"Bring me"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"Get me"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28A4DC"/>
                </a:solidFill>
              </a:rPr>
              <a:t>From Knuckles to Workspace</a:t>
            </a:r>
            <a:endParaRPr>
              <a:solidFill>
                <a:srgbClr val="28A4D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"Put Down"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28A4DC"/>
                </a:solidFill>
              </a:rPr>
              <a:t>From Knuckles to User</a:t>
            </a:r>
            <a:endParaRPr b="1">
              <a:solidFill>
                <a:srgbClr val="28A4D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"Release"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"Let Go"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20"/>
          <p:cNvSpPr txBox="1"/>
          <p:nvPr>
            <p:ph idx="1" type="body"/>
          </p:nvPr>
        </p:nvSpPr>
        <p:spPr>
          <a:xfrm>
            <a:off x="3603975" y="1242775"/>
            <a:ext cx="45648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8A4DC"/>
                </a:solidFill>
              </a:rPr>
              <a:t>From User to Knuckles</a:t>
            </a:r>
            <a:endParaRPr b="1">
              <a:solidFill>
                <a:srgbClr val="28A4D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"Take"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"Grab"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"Hold"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8A4DC"/>
                </a:solidFill>
              </a:rPr>
              <a:t>Knuckles Settings</a:t>
            </a:r>
            <a:endParaRPr b="1">
              <a:solidFill>
                <a:srgbClr val="28A4D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"Scan for objects"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"Go Upright"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"Go Down"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"Default"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"Stop"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"That it recovered"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"Forget saved objects"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"Restart"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20"/>
          <p:cNvSpPr txBox="1"/>
          <p:nvPr>
            <p:ph idx="1" type="body"/>
          </p:nvPr>
        </p:nvSpPr>
        <p:spPr>
          <a:xfrm>
            <a:off x="1839025" y="704275"/>
            <a:ext cx="4995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Knuckles activates with: "Alexa trigger Knuckles to"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20"/>
          <p:cNvSpPr txBox="1"/>
          <p:nvPr/>
        </p:nvSpPr>
        <p:spPr>
          <a:xfrm>
            <a:off x="6028200" y="1318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AA1DD"/>
                </a:solidFill>
                <a:latin typeface="Muli"/>
                <a:ea typeface="Muli"/>
                <a:cs typeface="Muli"/>
                <a:sym typeface="Muli"/>
              </a:rPr>
              <a:t>Objects aka April Tags</a:t>
            </a:r>
            <a:endParaRPr>
              <a:solidFill>
                <a:srgbClr val="2AA1D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"Apple"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"Bottle"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"Wallet"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"Phone"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"Box"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"Tape"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"Cup"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"Bag of Chips"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"Hand/User" </a:t>
            </a:r>
            <a:endParaRPr sz="1150">
              <a:solidFill>
                <a:srgbClr val="DCDDDE"/>
              </a:solidFill>
              <a:highlight>
                <a:srgbClr val="36393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1"/>
          <p:cNvSpPr txBox="1"/>
          <p:nvPr/>
        </p:nvSpPr>
        <p:spPr>
          <a:xfrm>
            <a:off x="2297125" y="215825"/>
            <a:ext cx="76566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5A9DA"/>
                </a:solidFill>
                <a:latin typeface="Nixie One"/>
                <a:ea typeface="Nixie One"/>
                <a:cs typeface="Nixie One"/>
                <a:sym typeface="Nixie One"/>
              </a:rPr>
              <a:t>Graphical User Interface (GUI)</a:t>
            </a:r>
            <a:endParaRPr sz="3000">
              <a:solidFill>
                <a:srgbClr val="25A9DA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1162" name="Google Shape;1162;p21"/>
          <p:cNvPicPr preferRelativeResize="0"/>
          <p:nvPr/>
        </p:nvPicPr>
        <p:blipFill rotWithShape="1">
          <a:blip r:embed="rId3">
            <a:alphaModFix/>
          </a:blip>
          <a:srcRect b="28617" l="15881" r="8743" t="8667"/>
          <a:stretch/>
        </p:blipFill>
        <p:spPr>
          <a:xfrm>
            <a:off x="2049225" y="997950"/>
            <a:ext cx="5198201" cy="340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21"/>
          <p:cNvSpPr txBox="1"/>
          <p:nvPr/>
        </p:nvSpPr>
        <p:spPr>
          <a:xfrm>
            <a:off x="3494750" y="4404500"/>
            <a:ext cx="5952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9. GUI template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2"/>
          <p:cNvSpPr txBox="1"/>
          <p:nvPr>
            <p:ph type="title"/>
          </p:nvPr>
        </p:nvSpPr>
        <p:spPr>
          <a:xfrm>
            <a:off x="1732700" y="592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Specifications</a:t>
            </a:r>
            <a:endParaRPr/>
          </a:p>
        </p:txBody>
      </p:sp>
      <p:sp>
        <p:nvSpPr>
          <p:cNvPr id="1169" name="Google Shape;1169;p22"/>
          <p:cNvSpPr txBox="1"/>
          <p:nvPr>
            <p:ph idx="1" type="body"/>
          </p:nvPr>
        </p:nvSpPr>
        <p:spPr>
          <a:xfrm>
            <a:off x="1523600" y="1065250"/>
            <a:ext cx="7413000" cy="4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Deg</a:t>
            </a:r>
            <a:r>
              <a:rPr lang="en-US"/>
              <a:t>rees of Freedom (DOF) Arm – Five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Accuracy Voice Interpretation – 99.999%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Minimum Voltage for Motors – 12V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Object Detection – AprilTags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Object Count Library – 9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Response phrases - 64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Response Time – 7 seconds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Maximum Grabbing Reach  – 0.5 meter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Maximum Weight Rating – 0.5 kg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3"/>
          <p:cNvSpPr txBox="1"/>
          <p:nvPr>
            <p:ph type="title"/>
          </p:nvPr>
        </p:nvSpPr>
        <p:spPr>
          <a:xfrm>
            <a:off x="1732700" y="592600"/>
            <a:ext cx="71094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1175" name="Google Shape;1175;p23"/>
          <p:cNvSpPr txBox="1"/>
          <p:nvPr>
            <p:ph idx="1" type="body"/>
          </p:nvPr>
        </p:nvSpPr>
        <p:spPr>
          <a:xfrm>
            <a:off x="1523600" y="989050"/>
            <a:ext cx="5362500" cy="45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Powered by Mains 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Integrated Microphone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Integrated Camera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Object Detection – AprilTags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Voice-Controlled using Alexa Voice Service – Yes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User-Friendly GUI – Yes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Wi-Fi required – Yes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4"/>
          <p:cNvSpPr txBox="1"/>
          <p:nvPr>
            <p:ph type="title"/>
          </p:nvPr>
        </p:nvSpPr>
        <p:spPr>
          <a:xfrm rot="578">
            <a:off x="2234963" y="465225"/>
            <a:ext cx="3570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Deliverables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aphicFrame>
        <p:nvGraphicFramePr>
          <p:cNvPr id="1181" name="Google Shape;1181;p24"/>
          <p:cNvGraphicFramePr/>
          <p:nvPr/>
        </p:nvGraphicFramePr>
        <p:xfrm>
          <a:off x="2409325" y="15496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{38421FD3-07DD-4E2B-A8DD-697E4683598E}</a:tableStyleId>
              </a:tblPr>
              <a:tblGrid>
                <a:gridCol w="2267125"/>
                <a:gridCol w="2058200"/>
              </a:tblGrid>
              <a:tr h="3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SPRING 2019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79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Assembling: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Tune gripper and arm motors motion (100%)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User Interface: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Develop a Graphic User Interface (QTdesigner) (25%)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81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Hardware Implementation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Mount and install on Arm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(Intel RealSense camera, Intel mic) (90%)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Automation Control</a:t>
                      </a: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moves using data from ROS  (100%)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69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Detection: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Arm follows AprilTag (100%)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Voice Recognition: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Convert voice to speech speech to object detection (100%)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  <a:tr h="6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Communication System:</a:t>
                      </a:r>
                      <a:endParaRPr b="1" sz="1000" u="sng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Receive</a:t>
                      </a:r>
                      <a:r>
                        <a:rPr b="1"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 Feedback Signals from all hardware on ROS (100%)</a:t>
                      </a:r>
                      <a:endParaRPr b="1"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E0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Physical Arm Final Build:</a:t>
                      </a:r>
                      <a:endParaRPr b="1" sz="1000" u="sng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(45%)</a:t>
                      </a:r>
                      <a:endParaRPr b="1" sz="1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A6DC"/>
                    </a:solidFill>
                  </a:tcPr>
                </a:tc>
              </a:tr>
            </a:tbl>
          </a:graphicData>
        </a:graphic>
      </p:graphicFrame>
      <p:sp>
        <p:nvSpPr>
          <p:cNvPr id="1182" name="Google Shape;1182;p24"/>
          <p:cNvSpPr txBox="1"/>
          <p:nvPr/>
        </p:nvSpPr>
        <p:spPr>
          <a:xfrm>
            <a:off x="1952300" y="900800"/>
            <a:ext cx="54096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6DA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1. Deliverables in Spring 2019</a:t>
            </a:r>
            <a:endParaRPr b="1" sz="1200">
              <a:solidFill>
                <a:srgbClr val="C6DA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3" name="Google Shape;1183;p24"/>
          <p:cNvSpPr txBox="1"/>
          <p:nvPr/>
        </p:nvSpPr>
        <p:spPr>
          <a:xfrm>
            <a:off x="2409475" y="1549675"/>
            <a:ext cx="4325400" cy="3963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SPRING 2019</a:t>
            </a:r>
            <a:endParaRPr b="1"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25"/>
          <p:cNvSpPr txBox="1"/>
          <p:nvPr>
            <p:ph type="title"/>
          </p:nvPr>
        </p:nvSpPr>
        <p:spPr>
          <a:xfrm>
            <a:off x="658275" y="25100"/>
            <a:ext cx="66807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Gantt Chart - Spring</a:t>
            </a:r>
            <a:endParaRPr sz="2500"/>
          </a:p>
        </p:txBody>
      </p:sp>
      <p:grpSp>
        <p:nvGrpSpPr>
          <p:cNvPr id="1189" name="Google Shape;1189;p25"/>
          <p:cNvGrpSpPr/>
          <p:nvPr/>
        </p:nvGrpSpPr>
        <p:grpSpPr>
          <a:xfrm>
            <a:off x="6409525" y="54000"/>
            <a:ext cx="3687525" cy="1021575"/>
            <a:chOff x="6409525" y="54000"/>
            <a:chExt cx="3687525" cy="1021575"/>
          </a:xfrm>
        </p:grpSpPr>
        <p:sp>
          <p:nvSpPr>
            <p:cNvPr id="1190" name="Google Shape;1190;p25"/>
            <p:cNvSpPr/>
            <p:nvPr/>
          </p:nvSpPr>
          <p:spPr>
            <a:xfrm>
              <a:off x="6409525" y="54000"/>
              <a:ext cx="2604600" cy="6801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16C0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5"/>
            <p:cNvSpPr txBox="1"/>
            <p:nvPr/>
          </p:nvSpPr>
          <p:spPr>
            <a:xfrm>
              <a:off x="7677850" y="305475"/>
              <a:ext cx="2419200" cy="7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ECEDHA Conference 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Deadline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6522377" y="126625"/>
              <a:ext cx="175500" cy="191400"/>
            </a:xfrm>
            <a:prstGeom prst="rect">
              <a:avLst/>
            </a:prstGeom>
            <a:solidFill>
              <a:srgbClr val="57A7B5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6522375" y="432738"/>
              <a:ext cx="175500" cy="191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7503852" y="126625"/>
              <a:ext cx="175500" cy="191400"/>
            </a:xfrm>
            <a:prstGeom prst="rect">
              <a:avLst/>
            </a:prstGeom>
            <a:solidFill>
              <a:srgbClr val="C6DAE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5"/>
            <p:cNvSpPr txBox="1"/>
            <p:nvPr/>
          </p:nvSpPr>
          <p:spPr>
            <a:xfrm>
              <a:off x="6656372" y="74548"/>
              <a:ext cx="11145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Completed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6" name="Google Shape;1196;p25"/>
            <p:cNvSpPr txBox="1"/>
            <p:nvPr/>
          </p:nvSpPr>
          <p:spPr>
            <a:xfrm>
              <a:off x="6732572" y="406694"/>
              <a:ext cx="11145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Delay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7" name="Google Shape;1197;p25"/>
            <p:cNvSpPr txBox="1"/>
            <p:nvPr/>
          </p:nvSpPr>
          <p:spPr>
            <a:xfrm>
              <a:off x="7694683" y="74541"/>
              <a:ext cx="17070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uli"/>
                  <a:ea typeface="Muli"/>
                  <a:cs typeface="Muli"/>
                  <a:sym typeface="Muli"/>
                </a:rPr>
                <a:t>In Progress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7503850" y="429838"/>
              <a:ext cx="175500" cy="191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</p:grpSp>
      <p:pic>
        <p:nvPicPr>
          <p:cNvPr id="1199" name="Google Shape;1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5" y="763550"/>
            <a:ext cx="9026321" cy="43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6"/>
          <p:cNvSpPr txBox="1"/>
          <p:nvPr>
            <p:ph type="title"/>
          </p:nvPr>
        </p:nvSpPr>
        <p:spPr>
          <a:xfrm>
            <a:off x="1732700" y="592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Progress</a:t>
            </a:r>
            <a:endParaRPr/>
          </a:p>
        </p:txBody>
      </p:sp>
      <p:sp>
        <p:nvSpPr>
          <p:cNvPr id="1205" name="Google Shape;1205;p26"/>
          <p:cNvSpPr txBox="1"/>
          <p:nvPr>
            <p:ph idx="1" type="body"/>
          </p:nvPr>
        </p:nvSpPr>
        <p:spPr>
          <a:xfrm>
            <a:off x="1732700" y="9597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Knuckles working: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3"/>
              </a:rPr>
              <a:t>https://drive.google.com/file/d/123lOtuc2agro6aVnJTlNUOi3Wmk7g6Ug/view</a:t>
            </a:r>
            <a:endParaRPr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6" name="Google Shape;1206;p26" title="Knuckles Demo - Cut (With Sound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1138" y="1411200"/>
            <a:ext cx="4367425" cy="32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7"/>
          <p:cNvSpPr txBox="1"/>
          <p:nvPr>
            <p:ph type="title"/>
          </p:nvPr>
        </p:nvSpPr>
        <p:spPr>
          <a:xfrm>
            <a:off x="1732700" y="592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Progress</a:t>
            </a:r>
            <a:endParaRPr/>
          </a:p>
        </p:txBody>
      </p:sp>
      <p:sp>
        <p:nvSpPr>
          <p:cNvPr id="1212" name="Google Shape;1212;p27"/>
          <p:cNvSpPr txBox="1"/>
          <p:nvPr>
            <p:ph idx="1" type="body"/>
          </p:nvPr>
        </p:nvSpPr>
        <p:spPr>
          <a:xfrm>
            <a:off x="1732700" y="9597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Knuckles responding to a voice command: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475" y="1417675"/>
            <a:ext cx="3888200" cy="36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27"/>
          <p:cNvSpPr txBox="1"/>
          <p:nvPr>
            <p:ph idx="1" type="body"/>
          </p:nvPr>
        </p:nvSpPr>
        <p:spPr>
          <a:xfrm>
            <a:off x="5120275" y="1456325"/>
            <a:ext cx="2613600" cy="31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Tahoma"/>
              <a:buChar char="◇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ROS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receives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command from Alexa Voice Service, via IFTTT/PubNub</a:t>
            </a:r>
            <a:br>
              <a:rPr lang="en-US">
                <a:latin typeface="Tahoma"/>
                <a:ea typeface="Tahoma"/>
                <a:cs typeface="Tahoma"/>
                <a:sym typeface="Tahoma"/>
              </a:rPr>
            </a:b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Tahoma"/>
              <a:buChar char="◇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Knuckles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receives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and processes command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-US">
                <a:latin typeface="Tahoma"/>
                <a:ea typeface="Tahoma"/>
                <a:cs typeface="Tahoma"/>
                <a:sym typeface="Tahoma"/>
              </a:rPr>
            </a:br>
            <a:br>
              <a:rPr lang="en-US">
                <a:latin typeface="Tahoma"/>
                <a:ea typeface="Tahoma"/>
                <a:cs typeface="Tahoma"/>
                <a:sym typeface="Tahoma"/>
              </a:rPr>
            </a:b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Tahoma"/>
              <a:buChar char="◇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ROS response, Knuckles moves to this pose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8"/>
          <p:cNvSpPr txBox="1"/>
          <p:nvPr>
            <p:ph type="title"/>
          </p:nvPr>
        </p:nvSpPr>
        <p:spPr>
          <a:xfrm>
            <a:off x="2311525" y="372175"/>
            <a:ext cx="9607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200"/>
              <a:t>Total Budget </a:t>
            </a:r>
            <a:endParaRPr sz="3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2000"/>
              <a:t>Thank you IEEE UH Makers, Dr. Roysam &amp; Dr. Becker!</a:t>
            </a:r>
            <a:r>
              <a:rPr lang="en-US" sz="2500"/>
              <a:t> </a:t>
            </a:r>
            <a:endParaRPr b="0" i="0" sz="25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20" name="Google Shape;1220;p28"/>
          <p:cNvSpPr txBox="1"/>
          <p:nvPr>
            <p:ph idx="1" type="body"/>
          </p:nvPr>
        </p:nvSpPr>
        <p:spPr>
          <a:xfrm>
            <a:off x="892600" y="4512925"/>
            <a:ext cx="298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Verdan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Total Budget: $1,800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1" name="Google Shape;1221;p28"/>
          <p:cNvSpPr txBox="1"/>
          <p:nvPr/>
        </p:nvSpPr>
        <p:spPr>
          <a:xfrm>
            <a:off x="1354025" y="4400550"/>
            <a:ext cx="13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</a:t>
            </a:r>
            <a:endParaRPr sz="1800"/>
          </a:p>
        </p:txBody>
      </p:sp>
      <p:sp>
        <p:nvSpPr>
          <p:cNvPr id="1222" name="Google Shape;1222;p28"/>
          <p:cNvSpPr txBox="1"/>
          <p:nvPr/>
        </p:nvSpPr>
        <p:spPr>
          <a:xfrm>
            <a:off x="4971425" y="4512925"/>
            <a:ext cx="2417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Used 70.2%</a:t>
            </a:r>
            <a:endParaRPr/>
          </a:p>
        </p:txBody>
      </p:sp>
      <p:sp>
        <p:nvSpPr>
          <p:cNvPr id="1223" name="Google Shape;1223;p28"/>
          <p:cNvSpPr txBox="1"/>
          <p:nvPr/>
        </p:nvSpPr>
        <p:spPr>
          <a:xfrm>
            <a:off x="1311125" y="4809750"/>
            <a:ext cx="615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C6DAEC"/>
                </a:solidFill>
                <a:highlight>
                  <a:srgbClr val="0E293C"/>
                </a:highlight>
                <a:latin typeface="Tahoma"/>
                <a:ea typeface="Tahoma"/>
                <a:cs typeface="Tahoma"/>
                <a:sym typeface="Tahoma"/>
              </a:rPr>
              <a:t>Figure 9. Budget</a:t>
            </a:r>
            <a:endParaRPr/>
          </a:p>
        </p:txBody>
      </p:sp>
      <p:grpSp>
        <p:nvGrpSpPr>
          <p:cNvPr id="1224" name="Google Shape;1224;p28"/>
          <p:cNvGrpSpPr/>
          <p:nvPr/>
        </p:nvGrpSpPr>
        <p:grpSpPr>
          <a:xfrm>
            <a:off x="1404218" y="1129081"/>
            <a:ext cx="6153754" cy="3348435"/>
            <a:chOff x="1404218" y="1129081"/>
            <a:chExt cx="6153754" cy="3348435"/>
          </a:xfrm>
        </p:grpSpPr>
        <p:grpSp>
          <p:nvGrpSpPr>
            <p:cNvPr id="1225" name="Google Shape;1225;p28"/>
            <p:cNvGrpSpPr/>
            <p:nvPr/>
          </p:nvGrpSpPr>
          <p:grpSpPr>
            <a:xfrm>
              <a:off x="1404218" y="1129081"/>
              <a:ext cx="6153754" cy="3348435"/>
              <a:chOff x="1354025" y="1017475"/>
              <a:chExt cx="6248100" cy="3495600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354025" y="1017475"/>
                <a:ext cx="6248100" cy="34956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27" name="Google Shape;1227;p28" title="Chart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44182" y="1086625"/>
                <a:ext cx="5399619" cy="3338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28" name="Google Shape;1228;p28"/>
            <p:cNvSpPr txBox="1"/>
            <p:nvPr/>
          </p:nvSpPr>
          <p:spPr>
            <a:xfrm>
              <a:off x="2559763" y="4133025"/>
              <a:ext cx="1265700" cy="17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IEEE UH Makers</a:t>
              </a:r>
              <a:endParaRPr sz="900"/>
            </a:p>
          </p:txBody>
        </p:sp>
        <p:sp>
          <p:nvSpPr>
            <p:cNvPr id="1229" name="Google Shape;1229;p28"/>
            <p:cNvSpPr txBox="1"/>
            <p:nvPr/>
          </p:nvSpPr>
          <p:spPr>
            <a:xfrm>
              <a:off x="2528263" y="3962325"/>
              <a:ext cx="1328700" cy="17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Budget</a:t>
              </a:r>
              <a:endParaRPr sz="9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9"/>
          <p:cNvSpPr txBox="1"/>
          <p:nvPr>
            <p:ph type="title"/>
          </p:nvPr>
        </p:nvSpPr>
        <p:spPr>
          <a:xfrm>
            <a:off x="2316325" y="101325"/>
            <a:ext cx="76905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Risk Management Matrix</a:t>
            </a:r>
            <a:endParaRPr sz="3500"/>
          </a:p>
        </p:txBody>
      </p:sp>
      <p:pic>
        <p:nvPicPr>
          <p:cNvPr id="1235" name="Google Shape;1235;p29"/>
          <p:cNvPicPr preferRelativeResize="0"/>
          <p:nvPr/>
        </p:nvPicPr>
        <p:blipFill rotWithShape="1">
          <a:blip r:embed="rId3">
            <a:alphaModFix/>
          </a:blip>
          <a:srcRect b="0" l="0" r="970" t="0"/>
          <a:stretch/>
        </p:blipFill>
        <p:spPr>
          <a:xfrm>
            <a:off x="2355825" y="769188"/>
            <a:ext cx="4969299" cy="36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29"/>
          <p:cNvSpPr txBox="1"/>
          <p:nvPr/>
        </p:nvSpPr>
        <p:spPr>
          <a:xfrm rot="-5400000">
            <a:off x="1273875" y="2233875"/>
            <a:ext cx="1436400" cy="37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Probability 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37" name="Google Shape;1237;p29"/>
          <p:cNvSpPr txBox="1"/>
          <p:nvPr/>
        </p:nvSpPr>
        <p:spPr>
          <a:xfrm>
            <a:off x="4058625" y="4458675"/>
            <a:ext cx="1436400" cy="29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Consequence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38" name="Google Shape;1238;p29"/>
          <p:cNvSpPr txBox="1"/>
          <p:nvPr/>
        </p:nvSpPr>
        <p:spPr>
          <a:xfrm>
            <a:off x="1623675" y="4754225"/>
            <a:ext cx="615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C6DAEC"/>
                </a:solidFill>
                <a:highlight>
                  <a:srgbClr val="0E293C"/>
                </a:highlight>
                <a:latin typeface="Tahoma"/>
                <a:ea typeface="Tahoma"/>
                <a:cs typeface="Tahoma"/>
                <a:sym typeface="Tahoma"/>
              </a:rPr>
              <a:t>Figure 10. Risk management matrix </a:t>
            </a:r>
            <a:endParaRPr sz="1200">
              <a:solidFill>
                <a:srgbClr val="C6DAEC"/>
              </a:solidFill>
              <a:highlight>
                <a:srgbClr val="0E293C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29"/>
          <p:cNvSpPr txBox="1"/>
          <p:nvPr/>
        </p:nvSpPr>
        <p:spPr>
          <a:xfrm>
            <a:off x="6517200" y="693000"/>
            <a:ext cx="843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Damage during shipping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"/>
          <p:cNvSpPr txBox="1"/>
          <p:nvPr>
            <p:ph type="title"/>
          </p:nvPr>
        </p:nvSpPr>
        <p:spPr>
          <a:xfrm>
            <a:off x="1801451" y="750295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Overall Project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95" name="Google Shape;1095;p12"/>
          <p:cNvSpPr txBox="1"/>
          <p:nvPr>
            <p:ph idx="1" type="body"/>
          </p:nvPr>
        </p:nvSpPr>
        <p:spPr>
          <a:xfrm>
            <a:off x="1303597" y="1508818"/>
            <a:ext cx="58026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What is 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Knuckles?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A voice activated, a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ssistive robotic arm that will hand the use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 objects and tools upon 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request</a:t>
            </a:r>
            <a:endParaRPr i="0" sz="1500" u="none" cap="none" strike="noStrike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Purpose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Assist those who are limited in physical capacity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ecrease the risk of dexterity incidents</a:t>
            </a:r>
            <a:endParaRPr i="0" sz="1500" u="none" cap="none" strike="noStrike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Increase the user’s productivity</a:t>
            </a:r>
            <a:br>
              <a:rPr i="0" lang="en-US" sz="1500" u="none" cap="none" strike="noStrike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500"/>
              <a:buFont typeface="Tahoma"/>
              <a:buChar char="◇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Examples of users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Elderly 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People with disabilities 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￭"/>
            </a:pPr>
            <a:r>
              <a:rPr lang="en-US" sz="1500">
                <a:latin typeface="Tahoma"/>
                <a:ea typeface="Tahoma"/>
                <a:cs typeface="Tahoma"/>
                <a:sym typeface="Tahoma"/>
              </a:rPr>
              <a:t>Lab researchers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0"/>
          <p:cNvSpPr txBox="1"/>
          <p:nvPr>
            <p:ph type="title"/>
          </p:nvPr>
        </p:nvSpPr>
        <p:spPr>
          <a:xfrm>
            <a:off x="2342300" y="-16198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/>
              <a:t>Risk Mitigation</a:t>
            </a:r>
            <a:endParaRPr sz="3200"/>
          </a:p>
        </p:txBody>
      </p:sp>
      <p:sp>
        <p:nvSpPr>
          <p:cNvPr id="1245" name="Google Shape;1245;p30"/>
          <p:cNvSpPr txBox="1"/>
          <p:nvPr>
            <p:ph idx="1" type="body"/>
          </p:nvPr>
        </p:nvSpPr>
        <p:spPr>
          <a:xfrm>
            <a:off x="1539600" y="354500"/>
            <a:ext cx="6979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GUI fail to communicate with Knuckles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Voice to text input will still be functional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No internet connection available, Alexa voice detection unavailable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Text input will still be functional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D parts melting due to motor heat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Can re-print melted parts and/or replace motors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Damaged arm due to shipping packaging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Reprinting damaged parts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Stepper drivers shorting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Have four extra stepper drivers as replacements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solidFill>
                  <a:srgbClr val="C6DAEC"/>
                </a:solidFill>
                <a:latin typeface="Tahoma"/>
                <a:ea typeface="Tahoma"/>
                <a:cs typeface="Tahoma"/>
                <a:sym typeface="Tahoma"/>
              </a:rPr>
              <a:t>Arduino or Raspberry Pi become faulty due to burnt out connections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Can get replacements at Library Makerspace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1"/>
          <p:cNvSpPr txBox="1"/>
          <p:nvPr>
            <p:ph type="title"/>
          </p:nvPr>
        </p:nvSpPr>
        <p:spPr>
          <a:xfrm>
            <a:off x="2350425" y="3867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Patent Search 1 </a:t>
            </a:r>
            <a:endParaRPr/>
          </a:p>
        </p:txBody>
      </p:sp>
      <p:sp>
        <p:nvSpPr>
          <p:cNvPr id="1251" name="Google Shape;1251;p31"/>
          <p:cNvSpPr txBox="1"/>
          <p:nvPr>
            <p:ph idx="1" type="body"/>
          </p:nvPr>
        </p:nvSpPr>
        <p:spPr>
          <a:xfrm>
            <a:off x="66325" y="1932950"/>
            <a:ext cx="25188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Claims:</a:t>
            </a:r>
            <a:endParaRPr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A mobile robot system that is controlled through an input device, comprising of a camera located in a camera coordinate system and an input device.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Input device is a joystick.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Twisting joystick causes rotation of the camera and pivoting causes mobile robot to move.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Remote control system with a camera coupled to a monitor.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52" name="Google Shape;1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00" y="2090975"/>
            <a:ext cx="4084699" cy="20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575" y="1580625"/>
            <a:ext cx="2195525" cy="27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31"/>
          <p:cNvPicPr preferRelativeResize="0"/>
          <p:nvPr/>
        </p:nvPicPr>
        <p:blipFill rotWithShape="1">
          <a:blip r:embed="rId5">
            <a:alphaModFix/>
          </a:blip>
          <a:srcRect b="72529" l="0" r="0" t="0"/>
          <a:stretch/>
        </p:blipFill>
        <p:spPr>
          <a:xfrm>
            <a:off x="2731413" y="1559500"/>
            <a:ext cx="4027674" cy="4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9325" y="951876"/>
            <a:ext cx="7179600" cy="5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32"/>
          <p:cNvSpPr txBox="1"/>
          <p:nvPr>
            <p:ph type="title"/>
          </p:nvPr>
        </p:nvSpPr>
        <p:spPr>
          <a:xfrm>
            <a:off x="2350425" y="3867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Patent Search 1 </a:t>
            </a:r>
            <a:endParaRPr/>
          </a:p>
        </p:txBody>
      </p:sp>
      <p:sp>
        <p:nvSpPr>
          <p:cNvPr id="1261" name="Google Shape;1261;p32"/>
          <p:cNvSpPr txBox="1"/>
          <p:nvPr>
            <p:ph idx="1" type="body"/>
          </p:nvPr>
        </p:nvSpPr>
        <p:spPr>
          <a:xfrm>
            <a:off x="1018800" y="1247575"/>
            <a:ext cx="7119000" cy="31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Similarities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Head-based movement mapping scheme.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Differences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The base of Knuckles is secured to a stand rather than being mobile.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The camera in the patented robot maps the room, while Knuckles uses the camera map and search for items in the workspace.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Knuckles’ camera is fixed to the arm, facing the gripper and cannot be repositioned without human assistance or collision.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Knuckles’ movement is controlled by a motion planning framework rather than a joystick.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3"/>
          <p:cNvSpPr txBox="1"/>
          <p:nvPr>
            <p:ph type="title"/>
          </p:nvPr>
        </p:nvSpPr>
        <p:spPr>
          <a:xfrm>
            <a:off x="2354800" y="4025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Patent Search 2</a:t>
            </a:r>
            <a:endParaRPr/>
          </a:p>
        </p:txBody>
      </p:sp>
      <p:pic>
        <p:nvPicPr>
          <p:cNvPr id="1267" name="Google Shape;1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275" y="1047800"/>
            <a:ext cx="5886035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375" y="1765572"/>
            <a:ext cx="3126455" cy="6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33"/>
          <p:cNvSpPr txBox="1"/>
          <p:nvPr>
            <p:ph idx="1" type="body"/>
          </p:nvPr>
        </p:nvSpPr>
        <p:spPr>
          <a:xfrm>
            <a:off x="-9875" y="2055150"/>
            <a:ext cx="27411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Claims: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Computer program designed to control a class of robots to pick and place an object while informing a master controller the first and second position before and after picking up the object.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Sensor based movement.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A graphical user interface (GUI) is also in used to choose and see which positions the robots go to pick up an item.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70" name="Google Shape;1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1800" y="2483347"/>
            <a:ext cx="3780476" cy="242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5226" y="1823300"/>
            <a:ext cx="1737008" cy="31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4"/>
          <p:cNvSpPr txBox="1"/>
          <p:nvPr>
            <p:ph type="title"/>
          </p:nvPr>
        </p:nvSpPr>
        <p:spPr>
          <a:xfrm>
            <a:off x="2350425" y="3867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Patent Search 2 </a:t>
            </a:r>
            <a:endParaRPr/>
          </a:p>
        </p:txBody>
      </p:sp>
      <p:sp>
        <p:nvSpPr>
          <p:cNvPr id="1277" name="Google Shape;1277;p34"/>
          <p:cNvSpPr txBox="1"/>
          <p:nvPr>
            <p:ph idx="1" type="body"/>
          </p:nvPr>
        </p:nvSpPr>
        <p:spPr>
          <a:xfrm>
            <a:off x="1137775" y="1247575"/>
            <a:ext cx="6979200" cy="31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Similarities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Sensor based movement.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Computer programmed to pick up objects.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Only one item could be picked up and released, like Knuckles.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Differences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Algorithm and code is hard-coded so the first position of the pick up item does not become the second position for the release of the item. Knuckles does not generate an 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algorithm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to stay within a 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specific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place, it looks for a tag in order to move. 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Program is developed for a group of robots, our code is only 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for one robot, Knuckles.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5"/>
          <p:cNvSpPr txBox="1"/>
          <p:nvPr>
            <p:ph type="title"/>
          </p:nvPr>
        </p:nvSpPr>
        <p:spPr>
          <a:xfrm>
            <a:off x="2354800" y="31362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Patent Search 3</a:t>
            </a:r>
            <a:endParaRPr/>
          </a:p>
        </p:txBody>
      </p:sp>
      <p:pic>
        <p:nvPicPr>
          <p:cNvPr id="1283" name="Google Shape;1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00" y="932200"/>
            <a:ext cx="6324174" cy="5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225" y="1667850"/>
            <a:ext cx="3137450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6300" y="1644900"/>
            <a:ext cx="3554328" cy="25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225" y="2390600"/>
            <a:ext cx="3232499" cy="23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35"/>
          <p:cNvSpPr txBox="1"/>
          <p:nvPr>
            <p:ph idx="1" type="body"/>
          </p:nvPr>
        </p:nvSpPr>
        <p:spPr>
          <a:xfrm>
            <a:off x="-9875" y="2055150"/>
            <a:ext cx="2238000" cy="30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Claims: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Computer implemented method to automate package deliveries, where delivery location is shown by a printed image for display at a particular location.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◇"/>
            </a:pPr>
            <a:r>
              <a:rPr lang="en-US" sz="1200"/>
              <a:t>Delivery location information also contains a GPS location and address,</a:t>
            </a:r>
            <a:r>
              <a:rPr lang="en-US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6"/>
          <p:cNvSpPr txBox="1"/>
          <p:nvPr>
            <p:ph type="title"/>
          </p:nvPr>
        </p:nvSpPr>
        <p:spPr>
          <a:xfrm>
            <a:off x="2350425" y="3867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Patent Search 3 </a:t>
            </a:r>
            <a:endParaRPr/>
          </a:p>
        </p:txBody>
      </p:sp>
      <p:sp>
        <p:nvSpPr>
          <p:cNvPr id="1293" name="Google Shape;1293;p36"/>
          <p:cNvSpPr txBox="1"/>
          <p:nvPr>
            <p:ph idx="1" type="body"/>
          </p:nvPr>
        </p:nvSpPr>
        <p:spPr>
          <a:xfrm>
            <a:off x="1158600" y="1247575"/>
            <a:ext cx="6979200" cy="31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Similarities</a:t>
            </a:r>
            <a:endParaRPr sz="1600">
              <a:solidFill>
                <a:srgbClr val="C6DAE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Printed image is used to recognize item/location, and needs to be seen by the camera to be recognized.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Usage of a form of QR code (AprilTag) to recognize object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Differences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AprilTag does not provide GPS location or an address.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Larger geographical scale than our project that is limited to a workspace.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7"/>
          <p:cNvSpPr txBox="1"/>
          <p:nvPr>
            <p:ph type="title"/>
          </p:nvPr>
        </p:nvSpPr>
        <p:spPr>
          <a:xfrm>
            <a:off x="2266100" y="3640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Patent Search 4</a:t>
            </a:r>
            <a:endParaRPr/>
          </a:p>
        </p:txBody>
      </p:sp>
      <p:pic>
        <p:nvPicPr>
          <p:cNvPr id="1299" name="Google Shape;1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150" y="1009302"/>
            <a:ext cx="5990926" cy="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100" y="2112300"/>
            <a:ext cx="3206200" cy="28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100" y="1664100"/>
            <a:ext cx="3678080" cy="3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800" y="2232925"/>
            <a:ext cx="3269901" cy="27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7"/>
          <p:cNvSpPr txBox="1"/>
          <p:nvPr>
            <p:ph idx="1" type="body"/>
          </p:nvPr>
        </p:nvSpPr>
        <p:spPr>
          <a:xfrm>
            <a:off x="-9875" y="2055150"/>
            <a:ext cx="20382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Claims: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Computer program specialized on object recognition from an image, and connection to a web </a:t>
            </a:r>
            <a:r>
              <a:rPr lang="en-US" sz="1200"/>
              <a:t>browser</a:t>
            </a:r>
            <a:r>
              <a:rPr lang="en-US" sz="1200"/>
              <a:t> so find the object in store near the user.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Program works with Internet connection.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en-US" sz="1200"/>
              <a:t>System includes clients and servers.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8"/>
          <p:cNvSpPr txBox="1"/>
          <p:nvPr>
            <p:ph type="title"/>
          </p:nvPr>
        </p:nvSpPr>
        <p:spPr>
          <a:xfrm>
            <a:off x="2350425" y="3867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Patent Search 4 </a:t>
            </a:r>
            <a:endParaRPr/>
          </a:p>
        </p:txBody>
      </p:sp>
      <p:sp>
        <p:nvSpPr>
          <p:cNvPr id="1309" name="Google Shape;1309;p38"/>
          <p:cNvSpPr txBox="1"/>
          <p:nvPr>
            <p:ph idx="1" type="body"/>
          </p:nvPr>
        </p:nvSpPr>
        <p:spPr>
          <a:xfrm>
            <a:off x="1158600" y="1247575"/>
            <a:ext cx="6979200" cy="31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Similarities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Object recognition is done from an image.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Connection to the internet; retrieves info from a server.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Differences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Connection to the Internet uses IP address of the user to locate him or her to the nearest store.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System mostly used for shopping, Knuckles is an aid system.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9"/>
          <p:cNvSpPr txBox="1"/>
          <p:nvPr>
            <p:ph idx="1" type="body"/>
          </p:nvPr>
        </p:nvSpPr>
        <p:spPr>
          <a:xfrm>
            <a:off x="1082400" y="1116500"/>
            <a:ext cx="697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Assistive robotic arm, increase productivity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Great opportunity to learn about robotics, Linux &amp; ROS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Patent: Arm and foundation software is open-source. 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Our project will also be open-source.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600"/>
              <a:buFont typeface="Tahoma"/>
              <a:buChar char="◇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Current progress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Knuckles able to move to object and pick it up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Voice detection operational, need to convert to text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￭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Third and final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arm construction in progress.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15" name="Google Shape;1315;p39"/>
          <p:cNvSpPr txBox="1"/>
          <p:nvPr>
            <p:ph type="title"/>
          </p:nvPr>
        </p:nvSpPr>
        <p:spPr>
          <a:xfrm>
            <a:off x="1808900" y="745802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b="0" i="0" lang="en-US" sz="32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Project Conclusion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3"/>
          <p:cNvSpPr txBox="1"/>
          <p:nvPr>
            <p:ph type="title"/>
          </p:nvPr>
        </p:nvSpPr>
        <p:spPr>
          <a:xfrm>
            <a:off x="2131999" y="516400"/>
            <a:ext cx="541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/>
              <a:t>Overview Diagram</a:t>
            </a:r>
            <a:endParaRPr b="0" i="0" sz="4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01" name="Google Shape;1101;p13"/>
          <p:cNvSpPr txBox="1"/>
          <p:nvPr/>
        </p:nvSpPr>
        <p:spPr>
          <a:xfrm>
            <a:off x="2098250" y="351472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Figure 1. Overview of Knuckles </a:t>
            </a:r>
            <a:r>
              <a:rPr lang="en-US">
                <a:solidFill>
                  <a:srgbClr val="FFFFFF"/>
                </a:solidFill>
              </a:rPr>
              <a:t>functionalities</a:t>
            </a: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2" name="Google Shape;1102;p13"/>
          <p:cNvSpPr/>
          <p:nvPr/>
        </p:nvSpPr>
        <p:spPr>
          <a:xfrm>
            <a:off x="284000" y="1203725"/>
            <a:ext cx="8686200" cy="3328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3" name="Google Shape;1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8625"/>
            <a:ext cx="8842375" cy="32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0"/>
          <p:cNvSpPr txBox="1"/>
          <p:nvPr>
            <p:ph type="title"/>
          </p:nvPr>
        </p:nvSpPr>
        <p:spPr>
          <a:xfrm>
            <a:off x="1961300" y="515825"/>
            <a:ext cx="68985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200"/>
              <a:t>Thank you for your attention</a:t>
            </a:r>
            <a:endParaRPr b="0" i="0" sz="32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321" name="Google Shape;1321;p40"/>
          <p:cNvSpPr txBox="1"/>
          <p:nvPr>
            <p:ph idx="1" type="body"/>
          </p:nvPr>
        </p:nvSpPr>
        <p:spPr>
          <a:xfrm>
            <a:off x="1287525" y="3770450"/>
            <a:ext cx="54792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QUESTIONS?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22" name="Google Shape;1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225" y="1161125"/>
            <a:ext cx="3926700" cy="294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4"/>
          <p:cNvSpPr/>
          <p:nvPr/>
        </p:nvSpPr>
        <p:spPr>
          <a:xfrm>
            <a:off x="55400" y="1203675"/>
            <a:ext cx="9037200" cy="3815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4"/>
          <p:cNvSpPr txBox="1"/>
          <p:nvPr>
            <p:ph type="title"/>
          </p:nvPr>
        </p:nvSpPr>
        <p:spPr>
          <a:xfrm>
            <a:off x="1985936" y="440200"/>
            <a:ext cx="731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3000"/>
              <a:t>Target Objective - Goal Analysis</a:t>
            </a:r>
            <a:endParaRPr b="0" i="0" sz="3000" u="none" cap="none" strike="noStrike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110" name="Google Shape;1110;p14"/>
          <p:cNvSpPr txBox="1"/>
          <p:nvPr/>
        </p:nvSpPr>
        <p:spPr>
          <a:xfrm>
            <a:off x="-669125" y="336472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Figure 2. Goals and work progress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1" name="Google Shape;1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00" y="1208450"/>
            <a:ext cx="8421002" cy="37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5"/>
          <p:cNvSpPr txBox="1"/>
          <p:nvPr>
            <p:ph type="title"/>
          </p:nvPr>
        </p:nvSpPr>
        <p:spPr>
          <a:xfrm>
            <a:off x="2242500" y="282075"/>
            <a:ext cx="6402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Considerations</a:t>
            </a:r>
            <a:endParaRPr/>
          </a:p>
        </p:txBody>
      </p:sp>
      <p:sp>
        <p:nvSpPr>
          <p:cNvPr id="1117" name="Google Shape;1117;p15"/>
          <p:cNvSpPr/>
          <p:nvPr/>
        </p:nvSpPr>
        <p:spPr>
          <a:xfrm>
            <a:off x="1297325" y="927375"/>
            <a:ext cx="6858000" cy="3894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5"/>
          <p:cNvSpPr txBox="1"/>
          <p:nvPr/>
        </p:nvSpPr>
        <p:spPr>
          <a:xfrm>
            <a:off x="2195500" y="3474275"/>
            <a:ext cx="48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Figure 3. Modular  Diagram of Knuckles system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19" name="Google Shape;1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925" y="1053800"/>
            <a:ext cx="6321051" cy="43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6"/>
          <p:cNvSpPr txBox="1"/>
          <p:nvPr>
            <p:ph type="title"/>
          </p:nvPr>
        </p:nvSpPr>
        <p:spPr>
          <a:xfrm>
            <a:off x="1861500" y="663075"/>
            <a:ext cx="6402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Constraints</a:t>
            </a:r>
            <a:endParaRPr/>
          </a:p>
        </p:txBody>
      </p:sp>
      <p:sp>
        <p:nvSpPr>
          <p:cNvPr id="1125" name="Google Shape;1125;p16"/>
          <p:cNvSpPr txBox="1"/>
          <p:nvPr>
            <p:ph idx="1" type="body"/>
          </p:nvPr>
        </p:nvSpPr>
        <p:spPr>
          <a:xfrm>
            <a:off x="1303600" y="1356425"/>
            <a:ext cx="61830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Verdan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Limited t</a:t>
            </a: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ime 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￭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Less time to optimize the gripper design to accommodate more shapes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Tahoma"/>
              <a:buChar char="◇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Limited weight to lift </a:t>
            </a:r>
            <a:br>
              <a:rPr lang="en-US" sz="1800">
                <a:latin typeface="Tahoma"/>
                <a:ea typeface="Tahoma"/>
                <a:cs typeface="Tahoma"/>
                <a:sym typeface="Tahoma"/>
              </a:rPr>
            </a:br>
            <a:endParaRPr sz="7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7"/>
          <p:cNvSpPr txBox="1"/>
          <p:nvPr/>
        </p:nvSpPr>
        <p:spPr>
          <a:xfrm>
            <a:off x="120275" y="4136475"/>
            <a:ext cx="32073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4. Arduino</a:t>
            </a:r>
            <a:r>
              <a:rPr lang="en-US">
                <a:solidFill>
                  <a:schemeClr val="lt1"/>
                </a:solidFill>
              </a:rPr>
              <a:t> Mega 2560 with a  RAMPS V1.4 shield connects to computer using USB serial connection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1" name="Google Shape;1131;p17"/>
          <p:cNvSpPr txBox="1"/>
          <p:nvPr/>
        </p:nvSpPr>
        <p:spPr>
          <a:xfrm>
            <a:off x="3227200" y="44206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5. Tb6560 stepper drivers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2" name="Google Shape;1132;p17"/>
          <p:cNvSpPr txBox="1"/>
          <p:nvPr/>
        </p:nvSpPr>
        <p:spPr>
          <a:xfrm>
            <a:off x="5978675" y="45799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6. Knuckles, the robotic arm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33" name="Google Shape;1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481" y="423575"/>
            <a:ext cx="2315138" cy="41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75" y="1498175"/>
            <a:ext cx="2245150" cy="2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401" y="141600"/>
            <a:ext cx="2441051" cy="43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8"/>
          <p:cNvSpPr txBox="1"/>
          <p:nvPr/>
        </p:nvSpPr>
        <p:spPr>
          <a:xfrm>
            <a:off x="2236600" y="4725400"/>
            <a:ext cx="5952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8. Knuckles model &amp; AprilTag visualization on Rviz, ROS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1" name="Google Shape;1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600" y="152400"/>
            <a:ext cx="6214792" cy="44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9"/>
          <p:cNvSpPr txBox="1"/>
          <p:nvPr/>
        </p:nvSpPr>
        <p:spPr>
          <a:xfrm>
            <a:off x="1620175" y="4420600"/>
            <a:ext cx="6031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Figure 7. Raspberry Pi 3 B+ and Intel Speech Enabling Development Kit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7" name="Google Shape;1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698" y="839638"/>
            <a:ext cx="6158598" cy="34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